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3" r:id="rId8"/>
    <p:sldId id="264" r:id="rId9"/>
    <p:sldId id="265" r:id="rId10"/>
    <p:sldId id="261" r:id="rId11"/>
    <p:sldId id="266" r:id="rId12"/>
    <p:sldId id="267" r:id="rId13"/>
    <p:sldId id="270" r:id="rId14"/>
    <p:sldId id="272" r:id="rId15"/>
    <p:sldId id="274" r:id="rId16"/>
    <p:sldId id="275" r:id="rId17"/>
    <p:sldId id="269" r:id="rId18"/>
    <p:sldId id="268" r:id="rId19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4"/>
  </p:normalViewPr>
  <p:slideViewPr>
    <p:cSldViewPr snapToGrid="0" snapToObjects="1">
      <p:cViewPr>
        <p:scale>
          <a:sx n="86" d="100"/>
          <a:sy n="86" d="100"/>
        </p:scale>
        <p:origin x="392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09844-6C9B-5549-A791-12D9952DD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0D6CA2-044A-3948-91F3-F4D49769BF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DE222-9E26-B64D-9A42-752B9A46B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E1F9F-E606-E448-AAB8-295834972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D7CA7-C260-2345-B0D1-84F6A28D8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89019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7ED30-DCBC-F442-B1A2-155158C15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3D1607-3E94-5A4C-AD8F-16141755C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D927E-33B3-3D41-A19D-E99A46442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696EB-12BF-C042-9122-F0B43802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BC579-93A1-E649-A096-57319BD86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41091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EF47FE-829F-DE46-820F-AD59B1688A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86C166-7F28-F14B-A070-5C2BD0E4A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5FED6-CE11-7A46-A161-373091A00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B28D0-DD30-C44D-BDDC-B80D7CDA8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2F84A-5321-034F-9DFB-B30B4D399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14714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B9ACF-34D1-5C45-8D02-18486F730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C8069-5BB1-444E-8C37-D75C099CB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04257-F699-2543-8470-B744A67A8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12547-069E-684B-98E7-83AD5409F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23C04-1BCD-494A-995E-43A8F7A46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21546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AA93B-B23E-9F4F-A40A-A83037322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BEA79-BC18-564C-904C-E90F9CA1C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98FE9-A68E-AF4F-A786-AB1917ECA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71BFE-BB14-2740-9550-2CFADE8C1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23A14-ABBD-A446-9D30-0E35C2622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76715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C1408-345C-CC4B-BB90-5733CA798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A1497-CA36-7343-934A-BDB5855DB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679484-5F54-E542-A8BE-3A8568786E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336B12-9F79-2D40-9461-C43EC7BC9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539430-B9AC-AF42-9694-A93FD5DB2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0A529A-0027-5A4F-B3FF-7DEAB962E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1803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1F80A-EF33-BB49-B4F1-ACB1102BC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54F54-87D2-3748-8CB8-3D050FDE8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C22B1D-AC1E-414F-96AF-75D3E8A84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140552-4853-ED45-BB42-F6CAA42F30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179D56-9DD5-5249-A4AA-1FA4E56C87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BA73B4-4AEB-3143-98B4-835E4118F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9EEB51-E0E3-E84B-B50D-5F030FBF3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772204-5EB9-874A-935D-AEC821192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4098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49F6-1F3C-964A-8AB9-72FBEFB80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DC957E-C861-C14E-81B0-7769B3AF1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A69C55-D4CD-E141-8C42-84E40F73D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E05A78-9C78-1145-A885-5C8E60084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01781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053BC1-E3B6-064F-B922-A5DC60912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63E8D6-0839-3B49-A39F-3D87238CA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91A88-9CBA-A344-BED9-8165F5560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78931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540C7-C492-7A48-A72E-2B7D58A1C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A2AD2-FC55-364E-BF1B-255A7813E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EFA63-54FD-534F-8A18-1BCFD4D79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129E01-5A6D-9047-907C-9B3A63822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23D9BD-5B03-324B-8735-9DF70EA83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11D59-4296-CB46-A24E-0034C2E8C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62603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1B1BC-691D-E148-9D04-5E029BD86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0FC5DA-F5BD-D04F-BD01-2FB5A2FFEC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2D0250-24DC-6346-857B-C605471E5A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224DE-9C36-EE49-8081-284015112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C93666-1AB5-824E-B08C-F0AD77E08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6C3EC5-42F2-5847-91D3-8C4D99448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50841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CC2DCA-88FE-7B44-B3AF-8EA91209D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916FB2-44AD-114B-A9BA-A5A821976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8A65C-E553-5E41-99E4-384D4A5F88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6B388D-D5A5-C44B-8DA0-AE49011E6FA9}" type="datetimeFigureOut">
              <a:rPr lang="en-DK" smtClean="0"/>
              <a:t>24/11/2021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8193C-C20F-B147-8087-34B9670167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AD202-7034-3B48-84F8-BE9201F247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71887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izabelcavassim@gmail.com" TargetMode="External"/><Relationship Id="rId2" Type="http://schemas.openxmlformats.org/officeDocument/2006/relationships/hyperlink" Target="https://github.com/izabelcavassim/Analyses_of_genome_dat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48E80-D785-ED41-910A-6F09F50FEB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3801" y="868362"/>
            <a:ext cx="7310437" cy="2387600"/>
          </a:xfrm>
        </p:spPr>
        <p:txBody>
          <a:bodyPr/>
          <a:lstStyle/>
          <a:p>
            <a:r>
              <a:rPr lang="en-DK" dirty="0"/>
              <a:t>Analyses of genome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4633D-A9B7-A64B-BC3D-476A0CBED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3725" y="3602039"/>
            <a:ext cx="4252912" cy="1655762"/>
          </a:xfrm>
        </p:spPr>
        <p:txBody>
          <a:bodyPr/>
          <a:lstStyle/>
          <a:p>
            <a:r>
              <a:rPr lang="en-DK" dirty="0"/>
              <a:t>Maria Izabel Cavassim Alves</a:t>
            </a:r>
          </a:p>
          <a:p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99AC47-91A9-8C48-8E7A-BF76018A2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5003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717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BEF58-1207-6E4C-9357-2811D99B9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4962"/>
            <a:ext cx="10515600" cy="1325563"/>
          </a:xfrm>
        </p:spPr>
        <p:txBody>
          <a:bodyPr/>
          <a:lstStyle/>
          <a:p>
            <a:r>
              <a:rPr lang="en-DK" dirty="0"/>
              <a:t>Genome (Human)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0B27FA-4547-BF40-80EA-76A9781D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499" y="809625"/>
            <a:ext cx="96520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258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7FFE0-A274-6C41-B75F-93616656A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35013"/>
          </a:xfrm>
        </p:spPr>
        <p:txBody>
          <a:bodyPr>
            <a:normAutofit/>
          </a:bodyPr>
          <a:lstStyle/>
          <a:p>
            <a:r>
              <a:rPr lang="en-DK" sz="3200" b="1" dirty="0"/>
              <a:t>What can we do with a reference genome?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1F3843-3099-3D48-88C3-06DE0F0FA51E}"/>
              </a:ext>
            </a:extLst>
          </p:cNvPr>
          <p:cNvSpPr txBox="1"/>
          <p:nvPr/>
        </p:nvSpPr>
        <p:spPr>
          <a:xfrm>
            <a:off x="0" y="957262"/>
            <a:ext cx="8734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We can identify mutations, specifically we can identify </a:t>
            </a:r>
            <a:r>
              <a:rPr lang="en-DK" b="1" dirty="0"/>
              <a:t>Single Nucleotide Polymorphisms</a:t>
            </a:r>
            <a:r>
              <a:rPr lang="en-DK" dirty="0"/>
              <a:t>!!!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1AC7A0-58AF-7945-B011-9CD5DF6FA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4" y="1141928"/>
            <a:ext cx="8888413" cy="60341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240913-FC0B-454C-88D7-81643FEDFD08}"/>
              </a:ext>
            </a:extLst>
          </p:cNvPr>
          <p:cNvSpPr txBox="1"/>
          <p:nvPr/>
        </p:nvSpPr>
        <p:spPr>
          <a:xfrm>
            <a:off x="8570003" y="3059668"/>
            <a:ext cx="1945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Reference genome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B41148-41F2-964B-8265-77260872A249}"/>
              </a:ext>
            </a:extLst>
          </p:cNvPr>
          <p:cNvSpPr txBox="1"/>
          <p:nvPr/>
        </p:nvSpPr>
        <p:spPr>
          <a:xfrm>
            <a:off x="8570003" y="5531406"/>
            <a:ext cx="1422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Your genome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BED6D1-3CE3-1745-9921-5E1DF6C6DDA4}"/>
              </a:ext>
            </a:extLst>
          </p:cNvPr>
          <p:cNvSpPr txBox="1"/>
          <p:nvPr/>
        </p:nvSpPr>
        <p:spPr>
          <a:xfrm>
            <a:off x="6820053" y="4158981"/>
            <a:ext cx="2084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One single mutation</a:t>
            </a:r>
          </a:p>
        </p:txBody>
      </p:sp>
    </p:spTree>
    <p:extLst>
      <p:ext uri="{BB962C8B-B14F-4D97-AF65-F5344CB8AC3E}">
        <p14:creationId xmlns:p14="http://schemas.microsoft.com/office/powerpoint/2010/main" val="228954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BDAF-8AE7-3E44-9D36-5BE0025F5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DK" dirty="0"/>
              <a:t>What can we learn from this SNPs? </a:t>
            </a:r>
            <a:r>
              <a:rPr lang="en-DK" b="1" dirty="0"/>
              <a:t>A lot!!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37D361-6D81-744C-A83D-3C401A5AF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700" y="3376055"/>
            <a:ext cx="7734300" cy="348194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4F0083-2A10-374F-A281-8AB89EFB6A7D}"/>
              </a:ext>
            </a:extLst>
          </p:cNvPr>
          <p:cNvSpPr/>
          <p:nvPr/>
        </p:nvSpPr>
        <p:spPr>
          <a:xfrm>
            <a:off x="6757988" y="3614738"/>
            <a:ext cx="1900237" cy="1214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7D68D2-39CC-EC4F-82EC-FD3E1764760D}"/>
              </a:ext>
            </a:extLst>
          </p:cNvPr>
          <p:cNvSpPr/>
          <p:nvPr/>
        </p:nvSpPr>
        <p:spPr>
          <a:xfrm>
            <a:off x="10803835" y="5943600"/>
            <a:ext cx="467140" cy="21244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05983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BDAF-8AE7-3E44-9D36-5BE0025F5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DK" dirty="0"/>
              <a:t>What can we learn from this SNPs? </a:t>
            </a:r>
            <a:r>
              <a:rPr lang="en-DK" b="1" dirty="0"/>
              <a:t>A lot!!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21B54D-4701-0349-9033-72AD98DE3ABF}"/>
              </a:ext>
            </a:extLst>
          </p:cNvPr>
          <p:cNvSpPr/>
          <p:nvPr/>
        </p:nvSpPr>
        <p:spPr>
          <a:xfrm>
            <a:off x="361950" y="1477060"/>
            <a:ext cx="959643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003D86"/>
                </a:solidFill>
                <a:effectLst/>
                <a:latin typeface="Helvetica" pitchFamily="2" charset="0"/>
              </a:rPr>
              <a:t>Is that C/T SNP associated with a higher risk for a really nasty disease?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rgbClr val="003D86"/>
              </a:solidFill>
              <a:effectLst/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773919-CAAC-D241-A52D-3E02B36F7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1863835"/>
            <a:ext cx="7620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50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BDAF-8AE7-3E44-9D36-5BE0025F5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DK" dirty="0"/>
              <a:t>What can we learn from this SNPs? </a:t>
            </a:r>
            <a:r>
              <a:rPr lang="en-DK" b="1" dirty="0"/>
              <a:t>A lot!!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21B54D-4701-0349-9033-72AD98DE3ABF}"/>
              </a:ext>
            </a:extLst>
          </p:cNvPr>
          <p:cNvSpPr/>
          <p:nvPr/>
        </p:nvSpPr>
        <p:spPr>
          <a:xfrm>
            <a:off x="361950" y="1477060"/>
            <a:ext cx="9596438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003D86"/>
                </a:solidFill>
                <a:latin typeface="Helvetica" pitchFamily="2" charset="0"/>
              </a:rPr>
              <a:t>Are there related individuals in the sample?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rgbClr val="003D86"/>
              </a:solidFill>
              <a:effectLst/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D9EDFC-4D56-274F-94E8-6CD359AB1B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0" t="25396" r="27148" b="12386"/>
          <a:stretch/>
        </p:blipFill>
        <p:spPr>
          <a:xfrm>
            <a:off x="1814512" y="3493519"/>
            <a:ext cx="2683668" cy="2514591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70617B-B21F-9549-A93F-355A84378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741" y="2951173"/>
            <a:ext cx="547033" cy="14657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1FE0F8-87F3-0F45-B15D-8BC1BD2829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8023" y="5293014"/>
            <a:ext cx="436468" cy="9303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6D5552-277B-AA4B-802B-002215026F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9311" y="4365686"/>
            <a:ext cx="778956" cy="8709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0A1BC5-3C5A-D941-B266-9B6A65A50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507" y="1975621"/>
            <a:ext cx="547033" cy="14657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CC25C1-1493-D647-84BD-5B6199E66B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6044" y="2500832"/>
            <a:ext cx="778956" cy="8709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640602-80FD-9547-AC73-79326188D5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6374" y="2420216"/>
            <a:ext cx="436468" cy="9303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44D7C2-3C0E-0C4F-9ABD-0AA5204945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921" y="2041030"/>
            <a:ext cx="5778754" cy="42245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5D0584-B0F8-4C40-BF20-118277F7FA76}"/>
              </a:ext>
            </a:extLst>
          </p:cNvPr>
          <p:cNvSpPr txBox="1"/>
          <p:nvPr/>
        </p:nvSpPr>
        <p:spPr>
          <a:xfrm>
            <a:off x="9084794" y="6265536"/>
            <a:ext cx="213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Cavassim et al., 2020</a:t>
            </a:r>
          </a:p>
        </p:txBody>
      </p:sp>
    </p:spTree>
    <p:extLst>
      <p:ext uri="{BB962C8B-B14F-4D97-AF65-F5344CB8AC3E}">
        <p14:creationId xmlns:p14="http://schemas.microsoft.com/office/powerpoint/2010/main" val="60397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BDAF-8AE7-3E44-9D36-5BE0025F5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DK" dirty="0"/>
              <a:t>What can we learn from this SNPs? </a:t>
            </a:r>
            <a:r>
              <a:rPr lang="en-DK" b="1" dirty="0"/>
              <a:t>A lot!!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21B54D-4701-0349-9033-72AD98DE3ABF}"/>
              </a:ext>
            </a:extLst>
          </p:cNvPr>
          <p:cNvSpPr/>
          <p:nvPr/>
        </p:nvSpPr>
        <p:spPr>
          <a:xfrm>
            <a:off x="361950" y="1477060"/>
            <a:ext cx="9596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003D86"/>
                </a:solidFill>
                <a:latin typeface="Helvetica" pitchFamily="2" charset="0"/>
              </a:rPr>
              <a:t>What is an individual ancestry?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F026B0-5715-F645-9EEA-F0B2FCCA3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307" y="2025021"/>
            <a:ext cx="8654405" cy="483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630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BDAF-8AE7-3E44-9D36-5BE0025F5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DK" dirty="0"/>
              <a:t>What can we learn from this SNPs? </a:t>
            </a:r>
            <a:r>
              <a:rPr lang="en-DK" b="1" dirty="0"/>
              <a:t>A lot!!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21B54D-4701-0349-9033-72AD98DE3ABF}"/>
              </a:ext>
            </a:extLst>
          </p:cNvPr>
          <p:cNvSpPr/>
          <p:nvPr/>
        </p:nvSpPr>
        <p:spPr>
          <a:xfrm>
            <a:off x="361950" y="1477060"/>
            <a:ext cx="9596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003D86"/>
                </a:solidFill>
                <a:latin typeface="Helvetica" pitchFamily="2" charset="0"/>
              </a:rPr>
              <a:t>What are the mutational patterns in cancer?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24DA89-3892-2948-98F0-746334DF1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" y="2970856"/>
            <a:ext cx="9171717" cy="307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92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EF1EE-7CFC-9A41-A92F-D027F247D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F8272-86D6-C540-ABA4-979CD28B8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7263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8C8CC-66B2-8D4B-9590-BCFF434BC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Installing R and R markdown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55EEA-D74F-4B4B-92C5-AFD6F3425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37050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42F13-2BEE-914A-A3FB-7F149DE06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Learning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75EAC-387A-2F43-BF4F-F8F3A4B26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GB" dirty="0"/>
              <a:t>At the end of this workshop, you will be able to:</a:t>
            </a:r>
          </a:p>
          <a:p>
            <a:pPr lvl="1" fontAlgn="base"/>
            <a:r>
              <a:rPr lang="en-GB" dirty="0"/>
              <a:t>Describe what a variant calling file (VCF) format is and how to manage those files.</a:t>
            </a:r>
          </a:p>
          <a:p>
            <a:pPr lvl="1" fontAlgn="base"/>
            <a:r>
              <a:rPr lang="en-GB" dirty="0"/>
              <a:t>Conduct quality assessment of a VCF.</a:t>
            </a:r>
          </a:p>
          <a:p>
            <a:pPr lvl="1" fontAlgn="base"/>
            <a:r>
              <a:rPr lang="en-GB" dirty="0"/>
              <a:t>Learn about population structure and how to compute it with PLINK.</a:t>
            </a:r>
          </a:p>
          <a:p>
            <a:pPr lvl="1" fontAlgn="base"/>
            <a:r>
              <a:rPr lang="en-GB" dirty="0"/>
              <a:t>Learn about linkage disequilibrium and how to compute it with PLINK.</a:t>
            </a:r>
          </a:p>
          <a:p>
            <a:pPr lvl="1" fontAlgn="base"/>
            <a:r>
              <a:rPr lang="en-GB" dirty="0"/>
              <a:t>Learn about basic association testing and genome wide association studies (GWAS).</a:t>
            </a:r>
          </a:p>
          <a:p>
            <a:pPr lvl="1" fontAlgn="base"/>
            <a:r>
              <a:rPr lang="en-GB" dirty="0"/>
              <a:t>Learn about copy number variants (CNVs) and how to test for common CNVs across individuals.</a:t>
            </a:r>
          </a:p>
          <a:p>
            <a:pPr lvl="1" fontAlgn="base"/>
            <a:r>
              <a:rPr lang="en-GB" dirty="0"/>
              <a:t>Discuss original literature within the subjects.</a:t>
            </a:r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046110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FF1AD-6987-D145-8042-A4CC4C33D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Github with 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E2000-C696-7B4D-9D30-A0D3BF4FB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K" dirty="0"/>
              <a:t>All assignments will be posted on this github page:</a:t>
            </a:r>
          </a:p>
          <a:p>
            <a:r>
              <a:rPr lang="en-GB" dirty="0">
                <a:hlinkClick r:id="rId2"/>
              </a:rPr>
              <a:t>https://github.com/izabelcavassim/Analyses_of_genome_data</a:t>
            </a:r>
            <a:endParaRPr lang="en-GB" dirty="0"/>
          </a:p>
          <a:p>
            <a:r>
              <a:rPr lang="en-GB" dirty="0"/>
              <a:t>Under the “Assignments” folder</a:t>
            </a:r>
          </a:p>
          <a:p>
            <a:r>
              <a:rPr lang="en-GB" dirty="0"/>
              <a:t>Students are required to send an e-mail to me with their assignments:</a:t>
            </a:r>
          </a:p>
          <a:p>
            <a:r>
              <a:rPr lang="en-GB" dirty="0">
                <a:hlinkClick r:id="rId3"/>
              </a:rPr>
              <a:t>izabelcavassim@gmail.com</a:t>
            </a:r>
            <a:endParaRPr lang="en-GB" dirty="0"/>
          </a:p>
          <a:p>
            <a:r>
              <a:rPr lang="en-GB" dirty="0"/>
              <a:t>If you have any questions, doubts, trouble with any of the analyses please do not hesitate to contact me!</a:t>
            </a:r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4022649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A6A35EE-6937-EF45-8889-1677D8AD4B1D}"/>
              </a:ext>
            </a:extLst>
          </p:cNvPr>
          <p:cNvSpPr/>
          <p:nvPr/>
        </p:nvSpPr>
        <p:spPr>
          <a:xfrm>
            <a:off x="474563" y="1458410"/>
            <a:ext cx="11076972" cy="4722471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2022BD-AA9D-E54E-A998-FA6985995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b="1" dirty="0"/>
              <a:t>Day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D0FA1-C117-A94C-AAE4-04A86A257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base"/>
            <a:r>
              <a:rPr lang="en-GB" dirty="0">
                <a:latin typeface="Helvetica" pitchFamily="2" charset="0"/>
              </a:rPr>
              <a:t>Background lecture (45 minutes)</a:t>
            </a:r>
          </a:p>
          <a:p>
            <a:pPr lvl="1" fontAlgn="base"/>
            <a:r>
              <a:rPr lang="en-GB" dirty="0">
                <a:latin typeface="Helvetica" pitchFamily="2" charset="0"/>
              </a:rPr>
              <a:t>What is a VCF?</a:t>
            </a:r>
          </a:p>
          <a:p>
            <a:pPr lvl="1" fontAlgn="base"/>
            <a:r>
              <a:rPr lang="en-GB" dirty="0">
                <a:latin typeface="Helvetica" pitchFamily="2" charset="0"/>
              </a:rPr>
              <a:t>What is QC, and why is it so important?</a:t>
            </a:r>
          </a:p>
          <a:p>
            <a:pPr fontAlgn="base"/>
            <a:r>
              <a:rPr lang="en-GB" dirty="0">
                <a:latin typeface="Helvetica" pitchFamily="2" charset="0"/>
              </a:rPr>
              <a:t>Break (15 minutes)</a:t>
            </a:r>
          </a:p>
          <a:p>
            <a:pPr fontAlgn="base"/>
            <a:r>
              <a:rPr lang="en-GB" dirty="0">
                <a:latin typeface="Helvetica" pitchFamily="2" charset="0"/>
              </a:rPr>
              <a:t>Hands on exercise (1 hour)</a:t>
            </a:r>
          </a:p>
          <a:p>
            <a:pPr lvl="1" fontAlgn="base"/>
            <a:r>
              <a:rPr lang="en-GB" dirty="0">
                <a:latin typeface="Helvetica" pitchFamily="2" charset="0"/>
              </a:rPr>
              <a:t>VCF Data management (read, recode, reorder, merge, subset, compress data)</a:t>
            </a:r>
          </a:p>
          <a:p>
            <a:pPr lvl="1" fontAlgn="base"/>
            <a:r>
              <a:rPr lang="en-GB" dirty="0">
                <a:latin typeface="Helvetica" pitchFamily="2" charset="0"/>
              </a:rPr>
              <a:t>QC assessment</a:t>
            </a:r>
          </a:p>
          <a:p>
            <a:pPr fontAlgn="base"/>
            <a:r>
              <a:rPr lang="en-GB" dirty="0">
                <a:latin typeface="Helvetica" pitchFamily="2" charset="0"/>
              </a:rPr>
              <a:t>Break (15 minutes)</a:t>
            </a:r>
          </a:p>
          <a:p>
            <a:pPr fontAlgn="base"/>
            <a:r>
              <a:rPr lang="en-GB" dirty="0">
                <a:latin typeface="Helvetica" pitchFamily="2" charset="0"/>
              </a:rPr>
              <a:t>Paper discussion on quality control assessment (30 minutes)</a:t>
            </a:r>
          </a:p>
          <a:p>
            <a:pPr fontAlgn="base"/>
            <a:r>
              <a:rPr lang="en-GB" dirty="0">
                <a:latin typeface="Helvetica" pitchFamily="2" charset="0"/>
              </a:rPr>
              <a:t>Assignment explanation (15 minutes)</a:t>
            </a:r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132987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784FB-3E0F-FA4D-B63D-5E1FED091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b="1" dirty="0"/>
              <a:t>Day 2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9F79565-EA7A-7A47-8688-EAD81732E188}"/>
              </a:ext>
            </a:extLst>
          </p:cNvPr>
          <p:cNvSpPr/>
          <p:nvPr/>
        </p:nvSpPr>
        <p:spPr>
          <a:xfrm>
            <a:off x="557514" y="1539433"/>
            <a:ext cx="11076972" cy="4722471"/>
          </a:xfrm>
          <a:prstGeom prst="roundRect">
            <a:avLst/>
          </a:prstGeom>
          <a:gradFill>
            <a:gsLst>
              <a:gs pos="24000">
                <a:schemeClr val="accent5">
                  <a:lumMod val="60000"/>
                  <a:lumOff val="40000"/>
                </a:schemeClr>
              </a:gs>
              <a:gs pos="50000">
                <a:schemeClr val="accent5">
                  <a:lumMod val="60000"/>
                  <a:lumOff val="4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Background lecture (45 minutes)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What is population structure?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What is linkage disequilibrium?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How does population structure and LD affect association mapping?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Break (15 minutes)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Hands on exercise (1 hour)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Population stratification detection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LD estimation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Break (15 minutes)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Paper discussion on genome wide association studies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Assignment explanation (15 minutes)</a:t>
            </a:r>
          </a:p>
        </p:txBody>
      </p:sp>
    </p:spTree>
    <p:extLst>
      <p:ext uri="{BB962C8B-B14F-4D97-AF65-F5344CB8AC3E}">
        <p14:creationId xmlns:p14="http://schemas.microsoft.com/office/powerpoint/2010/main" val="3390276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EBB45-E98A-0645-B332-9E6BA4FC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b="1" dirty="0"/>
              <a:t>Day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E901-E560-B14A-AEA5-4134BE8F2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9E94F1C-DAEA-4E41-8959-181A8404E5C6}"/>
              </a:ext>
            </a:extLst>
          </p:cNvPr>
          <p:cNvSpPr/>
          <p:nvPr/>
        </p:nvSpPr>
        <p:spPr>
          <a:xfrm>
            <a:off x="557514" y="1539433"/>
            <a:ext cx="11076972" cy="4722471"/>
          </a:xfrm>
          <a:prstGeom prst="round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Peer review of previous assignment (15 minutes)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Background lecture (45 minutes)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What is association testing and GWAS?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What is a Manhattan plot and a Q-Q plot?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What is a copy number variant?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Break (15 minutes)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Hands-on exercise (1 hour and 30 minutes)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Basic association testing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GWAS accounting for population 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CNV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Break (15 minutes)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Assignment explanation (15 minutes)</a:t>
            </a:r>
          </a:p>
        </p:txBody>
      </p:sp>
    </p:spTree>
    <p:extLst>
      <p:ext uri="{BB962C8B-B14F-4D97-AF65-F5344CB8AC3E}">
        <p14:creationId xmlns:p14="http://schemas.microsoft.com/office/powerpoint/2010/main" val="4121727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FC786-12D9-E74C-B54C-C0506B8BC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Day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291EA8-90B3-7E46-8E0B-BA03F63A7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2286" y="838199"/>
            <a:ext cx="6838627" cy="45862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046D39-2881-5B40-8B71-8252BD4DDE67}"/>
              </a:ext>
            </a:extLst>
          </p:cNvPr>
          <p:cNvSpPr txBox="1"/>
          <p:nvPr/>
        </p:nvSpPr>
        <p:spPr>
          <a:xfrm>
            <a:off x="47988" y="1690688"/>
            <a:ext cx="422429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400" dirty="0"/>
              <a:t>Analyses of genome data:</a:t>
            </a:r>
          </a:p>
          <a:p>
            <a:endParaRPr lang="en-DK" sz="2400" dirty="0"/>
          </a:p>
          <a:p>
            <a:r>
              <a:rPr lang="en-DK" sz="2400" dirty="0"/>
              <a:t>What is a VCF file?</a:t>
            </a:r>
          </a:p>
          <a:p>
            <a:r>
              <a:rPr lang="en-DK" sz="2400" dirty="0"/>
              <a:t>Why do we care about analyzing</a:t>
            </a:r>
          </a:p>
          <a:p>
            <a:r>
              <a:rPr lang="en-GB" sz="2400" dirty="0"/>
              <a:t>G</a:t>
            </a:r>
            <a:r>
              <a:rPr lang="en-DK" sz="2400" dirty="0"/>
              <a:t>enomes?</a:t>
            </a:r>
          </a:p>
          <a:p>
            <a:endParaRPr lang="en-DK" sz="2400" dirty="0"/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09847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31CEA-8E0D-4E46-826C-76BA96650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14325"/>
            <a:ext cx="11472863" cy="1325563"/>
          </a:xfrm>
        </p:spPr>
        <p:txBody>
          <a:bodyPr>
            <a:normAutofit/>
          </a:bodyPr>
          <a:lstStyle/>
          <a:p>
            <a:r>
              <a:rPr lang="en-DK" sz="3200" b="1" dirty="0"/>
              <a:t>Genome data beyond human sequences is growing!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609C4-61E6-AF47-B52E-8E7B06806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700088"/>
            <a:ext cx="10378019" cy="61579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ECA083-EC14-0F46-ABC0-C9F737719568}"/>
              </a:ext>
            </a:extLst>
          </p:cNvPr>
          <p:cNvSpPr txBox="1"/>
          <p:nvPr/>
        </p:nvSpPr>
        <p:spPr>
          <a:xfrm>
            <a:off x="0" y="6488668"/>
            <a:ext cx="21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Stephens et al., 2015</a:t>
            </a:r>
          </a:p>
        </p:txBody>
      </p:sp>
    </p:spTree>
    <p:extLst>
      <p:ext uri="{BB962C8B-B14F-4D97-AF65-F5344CB8AC3E}">
        <p14:creationId xmlns:p14="http://schemas.microsoft.com/office/powerpoint/2010/main" val="2465345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7EDED-4ADF-BE43-A67A-814BEAA23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38" y="-285750"/>
            <a:ext cx="11701463" cy="1325563"/>
          </a:xfrm>
        </p:spPr>
        <p:txBody>
          <a:bodyPr>
            <a:normAutofit/>
          </a:bodyPr>
          <a:lstStyle/>
          <a:p>
            <a:r>
              <a:rPr lang="en-DK" sz="3200" b="1" dirty="0"/>
              <a:t>Sequencing is becoming cheaper and cheaper!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A64C52-A7BF-8242-92CD-BE3D5A9EC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050" y="711200"/>
            <a:ext cx="102235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59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578</Words>
  <Application>Microsoft Macintosh PowerPoint</Application>
  <PresentationFormat>Widescreen</PresentationFormat>
  <Paragraphs>80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Helvetica</vt:lpstr>
      <vt:lpstr>Office Theme</vt:lpstr>
      <vt:lpstr>Analyses of genome data</vt:lpstr>
      <vt:lpstr>Learning goals</vt:lpstr>
      <vt:lpstr>Github with instructions</vt:lpstr>
      <vt:lpstr>Day 1</vt:lpstr>
      <vt:lpstr>Day 2</vt:lpstr>
      <vt:lpstr>Day 3</vt:lpstr>
      <vt:lpstr>Day 1</vt:lpstr>
      <vt:lpstr>Genome data beyond human sequences is growing!</vt:lpstr>
      <vt:lpstr>Sequencing is becoming cheaper and cheaper!</vt:lpstr>
      <vt:lpstr>Genome (Human)</vt:lpstr>
      <vt:lpstr>What can we do with a reference genome?</vt:lpstr>
      <vt:lpstr>What can we learn from this SNPs? A lot!!</vt:lpstr>
      <vt:lpstr>What can we learn from this SNPs? A lot!!</vt:lpstr>
      <vt:lpstr>What can we learn from this SNPs? A lot!!</vt:lpstr>
      <vt:lpstr>What can we learn from this SNPs? A lot!!</vt:lpstr>
      <vt:lpstr>What can we learn from this SNPs? A lot!!</vt:lpstr>
      <vt:lpstr>PowerPoint Presentation</vt:lpstr>
      <vt:lpstr>Installing R and R markdown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Analyses of genome data</dc:title>
  <dc:creator>Maria Izabel Cavassim Alves</dc:creator>
  <cp:lastModifiedBy>Maria Izabel Cavassim Alves</cp:lastModifiedBy>
  <cp:revision>5</cp:revision>
  <dcterms:created xsi:type="dcterms:W3CDTF">2021-11-24T22:05:45Z</dcterms:created>
  <dcterms:modified xsi:type="dcterms:W3CDTF">2021-11-25T00:48:24Z</dcterms:modified>
</cp:coreProperties>
</file>

<file path=docProps/thumbnail.jpeg>
</file>